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6"/>
  </p:notesMasterIdLst>
  <p:handoutMasterIdLst>
    <p:handoutMasterId r:id="rId17"/>
  </p:handoutMasterIdLst>
  <p:sldIdLst>
    <p:sldId id="268" r:id="rId3"/>
    <p:sldId id="269" r:id="rId4"/>
    <p:sldId id="271" r:id="rId5"/>
    <p:sldId id="279" r:id="rId6"/>
    <p:sldId id="280" r:id="rId7"/>
    <p:sldId id="281" r:id="rId8"/>
    <p:sldId id="282" r:id="rId9"/>
    <p:sldId id="283" r:id="rId10"/>
    <p:sldId id="284" r:id="rId11"/>
    <p:sldId id="270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691673"/>
            <a:ext cx="280731" cy="778847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User_experience" TargetMode="External"/><Relationship Id="rId3" Type="http://schemas.openxmlformats.org/officeDocument/2006/relationships/hyperlink" Target="https://carlosazaustre.es/blog/como-crear-una-api-rest-usando-node-js/" TargetMode="External"/><Relationship Id="rId7" Type="http://schemas.openxmlformats.org/officeDocument/2006/relationships/hyperlink" Target="https://en.wikipedia.org/wiki/Web_page" TargetMode="External"/><Relationship Id="rId2" Type="http://schemas.openxmlformats.org/officeDocument/2006/relationships/hyperlink" Target="https://en.wikipedia.org/wiki/Single-page_application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Web_site" TargetMode="External"/><Relationship Id="rId5" Type="http://schemas.openxmlformats.org/officeDocument/2006/relationships/hyperlink" Target="https://en.wikipedia.org/wiki/Web_application" TargetMode="External"/><Relationship Id="rId4" Type="http://schemas.openxmlformats.org/officeDocument/2006/relationships/hyperlink" Target="http://mean.io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arlosazaustre.es/blog/empezando-con-angular-js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09600" y="1854558"/>
            <a:ext cx="4503476" cy="2101622"/>
          </a:xfrm>
        </p:spPr>
        <p:txBody>
          <a:bodyPr>
            <a:normAutofit/>
          </a:bodyPr>
          <a:lstStyle/>
          <a:p>
            <a:pPr algn="ctr"/>
            <a:r>
              <a:rPr lang="es-ES" noProof="1" smtClean="0"/>
              <a:t>ANGULAR</a:t>
            </a:r>
            <a:br>
              <a:rPr lang="es-ES" noProof="1" smtClean="0"/>
            </a:br>
            <a:r>
              <a:rPr lang="es-ES" noProof="1" smtClean="0"/>
              <a:t>JS</a:t>
            </a:r>
            <a:endParaRPr lang="es-ES" noProof="1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09600" y="4561488"/>
            <a:ext cx="6858000" cy="1097280"/>
          </a:xfrm>
        </p:spPr>
        <p:txBody>
          <a:bodyPr>
            <a:normAutofit fontScale="92500" lnSpcReduction="10000"/>
          </a:bodyPr>
          <a:lstStyle/>
          <a:p>
            <a:r>
              <a:rPr lang="es-ES" noProof="1" smtClean="0"/>
              <a:t>GIAN CARLOS AURELIO BEDON HURTADO</a:t>
            </a:r>
          </a:p>
          <a:p>
            <a:r>
              <a:rPr lang="es-ES" noProof="1" smtClean="0"/>
              <a:t>AUCAPUMA MUÑOZ LUIS ANTONY</a:t>
            </a:r>
          </a:p>
          <a:p>
            <a:r>
              <a:rPr lang="es-ES" noProof="1" smtClean="0"/>
              <a:t>JHON FARFAN HUAYTA</a:t>
            </a:r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81832" y="381000"/>
            <a:ext cx="10410168" cy="1295400"/>
          </a:xfrm>
        </p:spPr>
        <p:txBody>
          <a:bodyPr>
            <a:normAutofit/>
          </a:bodyPr>
          <a:lstStyle/>
          <a:p>
            <a:r>
              <a:rPr lang="es-ES" noProof="1" smtClean="0"/>
              <a:t>Diseño de título y objetos con gráfico</a:t>
            </a:r>
            <a:endParaRPr lang="es-ES" noProof="1"/>
          </a:p>
        </p:txBody>
      </p:sp>
      <p:pic>
        <p:nvPicPr>
          <p:cNvPr id="2050" name="Picture 2" descr="Esquema arquitectura de apliación web con AngularJS y NodeJ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682" y="2509121"/>
            <a:ext cx="7765167" cy="310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9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363013" y="1942564"/>
            <a:ext cx="10627217" cy="1071093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rgbClr val="404040"/>
              </a:buClr>
              <a:buNone/>
            </a:pPr>
            <a:r>
              <a:rPr lang="es-PE" dirty="0"/>
              <a:t>Vamos a ver como crear una </a:t>
            </a:r>
            <a:r>
              <a:rPr lang="es-PE" i="1" dirty="0">
                <a:hlinkClick r:id="rId2"/>
              </a:rPr>
              <a:t>Single Page Application</a:t>
            </a:r>
            <a:r>
              <a:rPr lang="es-PE" dirty="0"/>
              <a:t>, y como conectarla a una </a:t>
            </a:r>
            <a:r>
              <a:rPr lang="es-PE" dirty="0">
                <a:hlinkClick r:id="rId3"/>
              </a:rPr>
              <a:t>API REST construida con NodeJS</a:t>
            </a:r>
            <a:r>
              <a:rPr lang="es-PE" dirty="0"/>
              <a:t> y Mongo como base de datos. Completando así el Stack tecnológico conocido como, </a:t>
            </a:r>
            <a:r>
              <a:rPr lang="es-PE" dirty="0">
                <a:hlinkClick r:id="rId4"/>
              </a:rPr>
              <a:t>MEAN</a:t>
            </a:r>
            <a:r>
              <a:rPr lang="es-PE" dirty="0"/>
              <a:t>.</a:t>
            </a:r>
            <a:endParaRPr lang="es-ES" noProof="1" smtClean="0"/>
          </a:p>
        </p:txBody>
      </p:sp>
      <p:sp>
        <p:nvSpPr>
          <p:cNvPr id="7" name="Rectángulo 6"/>
          <p:cNvSpPr/>
          <p:nvPr/>
        </p:nvSpPr>
        <p:spPr>
          <a:xfrm>
            <a:off x="1096779" y="3640430"/>
            <a:ext cx="10893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b="1" dirty="0" smtClean="0">
                <a:solidFill>
                  <a:srgbClr val="252525"/>
                </a:solidFill>
                <a:latin typeface="Arial" panose="020B0604020202020204" pitchFamily="34" charset="0"/>
              </a:rPr>
              <a:t>SPA: </a:t>
            </a:r>
            <a:r>
              <a:rPr lang="es-PE" dirty="0"/>
              <a:t>es una </a:t>
            </a:r>
            <a:r>
              <a:rPr lang="es-PE" dirty="0">
                <a:hlinkClick r:id="rId5" tooltip="Aplicación web"/>
              </a:rPr>
              <a:t>aplicación web</a:t>
            </a:r>
            <a:r>
              <a:rPr lang="es-PE" dirty="0"/>
              <a:t> o </a:t>
            </a:r>
            <a:r>
              <a:rPr lang="es-PE" dirty="0">
                <a:hlinkClick r:id="rId6" tooltip="El sitio web"/>
              </a:rPr>
              <a:t>sitio </a:t>
            </a:r>
            <a:r>
              <a:rPr lang="es-PE" dirty="0" smtClean="0">
                <a:hlinkClick r:id="rId6" tooltip="El sitio web"/>
              </a:rPr>
              <a:t>web</a:t>
            </a:r>
            <a:r>
              <a:rPr lang="es-PE" dirty="0" smtClean="0"/>
              <a:t> que </a:t>
            </a:r>
            <a:r>
              <a:rPr lang="es-PE" dirty="0"/>
              <a:t>cabe en una sola </a:t>
            </a:r>
            <a:r>
              <a:rPr lang="es-PE" dirty="0">
                <a:hlinkClick r:id="rId7" tooltip="página web"/>
              </a:rPr>
              <a:t>página Web</a:t>
            </a:r>
            <a:r>
              <a:rPr lang="es-PE" dirty="0"/>
              <a:t> con el objetivo de </a:t>
            </a:r>
            <a:r>
              <a:rPr lang="es-PE" dirty="0" smtClean="0"/>
              <a:t>proporcionar</a:t>
            </a:r>
          </a:p>
          <a:p>
            <a:pPr algn="just"/>
            <a:r>
              <a:rPr lang="es-PE" dirty="0" smtClean="0"/>
              <a:t>           Una  </a:t>
            </a:r>
            <a:r>
              <a:rPr lang="es-PE" dirty="0" smtClean="0">
                <a:hlinkClick r:id="rId8" tooltip="Experiencia de usuario"/>
              </a:rPr>
              <a:t>experiencia de usuario</a:t>
            </a:r>
            <a:r>
              <a:rPr lang="es-PE" dirty="0" smtClean="0"/>
              <a:t> similar a la de una aplicación del escritorio.</a:t>
            </a:r>
            <a:endParaRPr lang="es-PE" dirty="0"/>
          </a:p>
        </p:txBody>
      </p:sp>
      <p:sp>
        <p:nvSpPr>
          <p:cNvPr id="8" name="Rectángulo 7"/>
          <p:cNvSpPr/>
          <p:nvPr/>
        </p:nvSpPr>
        <p:spPr>
          <a:xfrm>
            <a:off x="1096780" y="4590368"/>
            <a:ext cx="10528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1" dirty="0" smtClean="0">
                <a:solidFill>
                  <a:srgbClr val="252525"/>
                </a:solidFill>
                <a:latin typeface="Arial" panose="020B0604020202020204" pitchFamily="34" charset="0"/>
              </a:rPr>
              <a:t>API: </a:t>
            </a:r>
            <a:r>
              <a:rPr lang="es-PE" dirty="0" smtClean="0"/>
              <a:t>Una </a:t>
            </a:r>
            <a:r>
              <a:rPr lang="es-PE" dirty="0"/>
              <a:t>API RESTful es aquella que emplea todos los verbos HTTP (GET, POST, PUT y DELETE mayormente</a:t>
            </a:r>
            <a:r>
              <a:rPr lang="es-PE" dirty="0" smtClean="0"/>
              <a:t>).</a:t>
            </a:r>
            <a:endParaRPr lang="es-PE" dirty="0"/>
          </a:p>
        </p:txBody>
      </p:sp>
      <p:sp>
        <p:nvSpPr>
          <p:cNvPr id="9" name="Rectángulo 8"/>
          <p:cNvSpPr/>
          <p:nvPr/>
        </p:nvSpPr>
        <p:spPr>
          <a:xfrm>
            <a:off x="1096779" y="5263307"/>
            <a:ext cx="103654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1" dirty="0" smtClean="0">
                <a:latin typeface="Roboto Condensed"/>
              </a:rPr>
              <a:t>MEAN:</a:t>
            </a:r>
            <a:r>
              <a:rPr lang="es-PE" dirty="0" smtClean="0">
                <a:latin typeface="Roboto Condensed"/>
              </a:rPr>
              <a:t> </a:t>
            </a:r>
            <a:r>
              <a:rPr lang="es-PE" dirty="0" err="1" smtClean="0">
                <a:latin typeface="Roboto Condensed"/>
              </a:rPr>
              <a:t>MediaEs</a:t>
            </a:r>
            <a:r>
              <a:rPr lang="es-PE" dirty="0" smtClean="0">
                <a:latin typeface="Roboto Condensed"/>
              </a:rPr>
              <a:t> una </a:t>
            </a:r>
            <a:r>
              <a:rPr lang="es-PE" dirty="0">
                <a:latin typeface="Roboto Condensed"/>
              </a:rPr>
              <a:t>pila completa pertinaz marco </a:t>
            </a:r>
            <a:r>
              <a:rPr lang="es-PE" dirty="0" err="1">
                <a:latin typeface="Roboto Condensed"/>
              </a:rPr>
              <a:t>Javascript</a:t>
            </a:r>
            <a:r>
              <a:rPr lang="es-PE" dirty="0">
                <a:latin typeface="Roboto Condensed"/>
              </a:rPr>
              <a:t> - que simplifica y acelera el desarrollo de aplicaciones web.</a:t>
            </a:r>
            <a:endParaRPr lang="es-PE" b="0" i="0" dirty="0">
              <a:effectLst/>
              <a:latin typeface="Roboto Condensed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857204" y="343557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b="1" dirty="0" smtClean="0"/>
              <a:t>Ejemplo de aplicación web conectada a una API REST con Node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6426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0057" y="334850"/>
            <a:ext cx="8686800" cy="735383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 smtClean="0"/>
              <a:t>Ejemplo</a:t>
            </a:r>
            <a:r>
              <a:rPr lang="en-US" sz="4800" dirty="0" smtClean="0"/>
              <a:t> de </a:t>
            </a:r>
            <a:r>
              <a:rPr lang="en-US" sz="4800" dirty="0" err="1" smtClean="0"/>
              <a:t>pantallasos</a:t>
            </a:r>
            <a:endParaRPr lang="en-US" sz="4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1" y="1184855"/>
            <a:ext cx="4987201" cy="143835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1" y="2975020"/>
            <a:ext cx="4995953" cy="14254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457" y="1111982"/>
            <a:ext cx="3258145" cy="396943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017" y="1184855"/>
            <a:ext cx="3204966" cy="393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1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76" y="169235"/>
            <a:ext cx="9741424" cy="332094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114" y="3985340"/>
            <a:ext cx="6931249" cy="212130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0" y="5934670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https://books.google.com.pe/books?hl=es&amp;lr=&amp;id=n5mJAwAAQBAJ&amp;oi=fnd&amp;pg=PP3&amp;dq=angularjs&amp;ots=b060Zl9_sp&amp;sig=PuT0v9U154DT3xyPLrRmGmMl9Y0#v=onepage&amp;q&amp;f=false</a:t>
            </a:r>
          </a:p>
        </p:txBody>
      </p:sp>
    </p:spTree>
    <p:extLst>
      <p:ext uri="{BB962C8B-B14F-4D97-AF65-F5344CB8AC3E}">
        <p14:creationId xmlns:p14="http://schemas.microsoft.com/office/powerpoint/2010/main" val="139789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ttps://carlosazaustre.es/blog/content/images/2015/02/square_odd9l7.png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000" r="97800">
                        <a14:foregroundMark x1="48400" y1="9400" x2="44000" y2="61600"/>
                        <a14:foregroundMark x1="57000" y1="17800" x2="59800" y2="70800"/>
                        <a14:foregroundMark x1="34200" y1="27400" x2="46000" y2="72600"/>
                        <a14:foregroundMark x1="21000" y1="55000" x2="44800" y2="72200"/>
                        <a14:foregroundMark x1="81200" y1="42200" x2="62400" y2="73200"/>
                        <a14:foregroundMark x1="27800" y1="12200" x2="9600" y2="17600"/>
                        <a14:foregroundMark x1="9200" y1="17600" x2="6800" y2="25800"/>
                        <a14:foregroundMark x1="7400" y1="18200" x2="5200" y2="16600"/>
                        <a14:foregroundMark x1="6800" y1="22000" x2="14200" y2="74800"/>
                        <a14:foregroundMark x1="13800" y1="77000" x2="46200" y2="95000"/>
                        <a14:foregroundMark x1="4600" y1="17800" x2="6000" y2="29600"/>
                        <a14:foregroundMark x1="56800" y1="5200" x2="88600" y2="16200"/>
                        <a14:foregroundMark x1="93400" y1="19600" x2="88200" y2="73800"/>
                        <a14:foregroundMark x1="85000" y1="78200" x2="55000" y2="92600"/>
                        <a14:backgroundMark x1="53000" y1="1400" x2="98000" y2="17000"/>
                        <a14:backgroundMark x1="97400" y1="17000" x2="89600" y2="81600"/>
                        <a14:backgroundMark x1="90000" y1="77800" x2="49400" y2="99400"/>
                        <a14:backgroundMark x1="11000" y1="77800" x2="49600" y2="99600"/>
                        <a14:backgroundMark x1="4000" y1="16800" x2="50000" y2="400"/>
                        <a14:backgroundMark x1="53200" y1="1400" x2="50200" y2="200"/>
                        <a14:backgroundMark x1="4200" y1="17200" x2="11200" y2="77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270" y="759853"/>
            <a:ext cx="3090930" cy="30909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ángulo 7"/>
          <p:cNvSpPr/>
          <p:nvPr/>
        </p:nvSpPr>
        <p:spPr>
          <a:xfrm>
            <a:off x="4396464" y="4944346"/>
            <a:ext cx="26805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4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AngularJS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8000">
        <p:fade/>
        <p:sndAc>
          <p:stSnd>
            <p:snd r:embed="rId2" name="explode.wav"/>
          </p:stSnd>
        </p:sndAc>
      </p:transition>
    </mc:Choice>
    <mc:Fallback xmlns="">
      <p:transition advTm="8000">
        <p:fade/>
        <p:sndAc>
          <p:stSnd>
            <p:snd r:embed="rId5" name="explod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981200" y="2377439"/>
            <a:ext cx="9236299" cy="2529412"/>
          </a:xfrm>
        </p:spPr>
        <p:txBody>
          <a:bodyPr>
            <a:noAutofit/>
          </a:bodyPr>
          <a:lstStyle/>
          <a:p>
            <a:pPr>
              <a:buClr>
                <a:srgbClr val="404040"/>
              </a:buClr>
            </a:pPr>
            <a:r>
              <a:rPr lang="es-PE" dirty="0">
                <a:hlinkClick r:id="rId2"/>
              </a:rPr>
              <a:t>AngularJS</a:t>
            </a:r>
            <a:r>
              <a:rPr lang="es-PE" dirty="0"/>
              <a:t> es uno de los frameworks más populares para desarrollar aplicaciones del lado cliente (Frontend) con JavaScript</a:t>
            </a:r>
            <a:r>
              <a:rPr lang="es-PE" dirty="0" smtClean="0"/>
              <a:t>.</a:t>
            </a:r>
          </a:p>
          <a:p>
            <a:pPr>
              <a:buClr>
                <a:srgbClr val="404040"/>
              </a:buClr>
            </a:pPr>
            <a:endParaRPr lang="es-PE" dirty="0"/>
          </a:p>
          <a:p>
            <a:pPr>
              <a:buClr>
                <a:srgbClr val="404040"/>
              </a:buClr>
            </a:pPr>
            <a:r>
              <a:rPr lang="es-PE" dirty="0"/>
              <a:t>AngularJS es un </a:t>
            </a:r>
            <a:r>
              <a:rPr lang="es-PE" dirty="0" err="1"/>
              <a:t>framework</a:t>
            </a:r>
            <a:r>
              <a:rPr lang="es-PE" dirty="0"/>
              <a:t> MVC de JavaScript para el Desarrollo Web Front </a:t>
            </a:r>
            <a:r>
              <a:rPr lang="es-PE" dirty="0" err="1"/>
              <a:t>End</a:t>
            </a:r>
            <a:r>
              <a:rPr lang="es-PE" dirty="0"/>
              <a:t> que permite crear aplicaciones SPA Single-Page </a:t>
            </a:r>
            <a:r>
              <a:rPr lang="es-PE" dirty="0" err="1"/>
              <a:t>Applications</a:t>
            </a:r>
            <a:r>
              <a:rPr lang="es-PE" dirty="0"/>
              <a:t>. Entra dentro de la familia de frameworks como </a:t>
            </a:r>
            <a:r>
              <a:rPr lang="es-PE" dirty="0" err="1"/>
              <a:t>BackboneJS</a:t>
            </a:r>
            <a:r>
              <a:rPr lang="es-PE" dirty="0"/>
              <a:t> o </a:t>
            </a:r>
            <a:r>
              <a:rPr lang="es-PE" dirty="0" err="1"/>
              <a:t>EmberJS</a:t>
            </a:r>
            <a:r>
              <a:rPr lang="es-PE" dirty="0"/>
              <a:t>. </a:t>
            </a:r>
            <a:endParaRPr lang="es-PE" dirty="0" smtClean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114541" y="406758"/>
            <a:ext cx="6093854" cy="1295400"/>
          </a:xfrm>
        </p:spPr>
        <p:txBody>
          <a:bodyPr>
            <a:noAutofit/>
          </a:bodyPr>
          <a:lstStyle/>
          <a:p>
            <a:r>
              <a:rPr lang="es-PE" sz="6000" dirty="0" smtClean="0"/>
              <a:t>CONCEPTO BÁSICO</a:t>
            </a:r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40198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54687" y="355242"/>
            <a:ext cx="7368862" cy="1295400"/>
          </a:xfrm>
        </p:spPr>
        <p:txBody>
          <a:bodyPr>
            <a:noAutofit/>
          </a:bodyPr>
          <a:lstStyle/>
          <a:p>
            <a:r>
              <a:rPr lang="es-PE" sz="4800" b="1" dirty="0"/>
              <a:t>¿Por </a:t>
            </a:r>
            <a:r>
              <a:rPr lang="es-PE" sz="4800" b="1" dirty="0" smtClean="0"/>
              <a:t>USAR Angular JS</a:t>
            </a:r>
            <a:r>
              <a:rPr lang="es-PE" sz="4800" b="1" dirty="0"/>
              <a:t>?</a:t>
            </a:r>
            <a:br>
              <a:rPr lang="es-PE" sz="4800" b="1" dirty="0"/>
            </a:br>
            <a:endParaRPr lang="es-PE" sz="4800" dirty="0"/>
          </a:p>
        </p:txBody>
      </p:sp>
      <p:sp>
        <p:nvSpPr>
          <p:cNvPr id="5" name="Rectángulo 4"/>
          <p:cNvSpPr/>
          <p:nvPr/>
        </p:nvSpPr>
        <p:spPr>
          <a:xfrm>
            <a:off x="2210873" y="2426217"/>
            <a:ext cx="75126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dirty="0">
                <a:solidFill>
                  <a:srgbClr val="333333"/>
                </a:solidFill>
                <a:latin typeface="Helvetica Neue"/>
              </a:rPr>
              <a:t>HTML es ideal para declarar documentos estáticos, pero se tambalea cuando tratamos de utilizarlo para declarar vistas dinámicas en aplicaciones </a:t>
            </a:r>
            <a:r>
              <a:rPr lang="es-PE" sz="2400" dirty="0" err="1">
                <a:solidFill>
                  <a:srgbClr val="333333"/>
                </a:solidFill>
                <a:latin typeface="Helvetica Neue"/>
              </a:rPr>
              <a:t>web.AngularJS</a:t>
            </a:r>
            <a:r>
              <a:rPr lang="es-PE" sz="2400" dirty="0">
                <a:solidFill>
                  <a:srgbClr val="333333"/>
                </a:solidFill>
                <a:latin typeface="Helvetica Neue"/>
              </a:rPr>
              <a:t> le permite ampliar el vocabulario HTML para su aplicación. El medio ambiente resultante es extraordinariamente expresiva, legible y rápida de desarrollar.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3159180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22879" y="643943"/>
            <a:ext cx="4572000" cy="809223"/>
          </a:xfrm>
        </p:spPr>
        <p:txBody>
          <a:bodyPr>
            <a:normAutofit fontScale="90000"/>
          </a:bodyPr>
          <a:lstStyle/>
          <a:p>
            <a:r>
              <a:rPr lang="es-PE" sz="6000" b="1" dirty="0" smtClean="0"/>
              <a:t>Alternativas</a:t>
            </a:r>
            <a:endParaRPr lang="es-PE" dirty="0"/>
          </a:p>
        </p:txBody>
      </p:sp>
      <p:sp>
        <p:nvSpPr>
          <p:cNvPr id="5" name="Rectángulo 4"/>
          <p:cNvSpPr/>
          <p:nvPr/>
        </p:nvSpPr>
        <p:spPr>
          <a:xfrm>
            <a:off x="2494209" y="2680626"/>
            <a:ext cx="77187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dirty="0">
                <a:solidFill>
                  <a:srgbClr val="333333"/>
                </a:solidFill>
                <a:latin typeface="Helvetica Neue"/>
              </a:rPr>
              <a:t>Otros marcos se ocupan de las deficiencias de HTML por cualquiera de abstraerse de HTML, CSS y / o JavaScript o proporcionando una manera imprescindible para manipular el DOM. Ninguno de estos abordan el problema de raíz que HTML no fue diseñado para las vistas dinámicas.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3656634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29318" y="708339"/>
            <a:ext cx="4800600" cy="656822"/>
          </a:xfrm>
        </p:spPr>
        <p:txBody>
          <a:bodyPr>
            <a:noAutofit/>
          </a:bodyPr>
          <a:lstStyle/>
          <a:p>
            <a:r>
              <a:rPr lang="es-PE" sz="4800" b="1" dirty="0" smtClean="0"/>
              <a:t>Extensibilidad</a:t>
            </a:r>
            <a:endParaRPr lang="es-PE" sz="4800" dirty="0"/>
          </a:p>
        </p:txBody>
      </p:sp>
      <p:sp>
        <p:nvSpPr>
          <p:cNvPr id="5" name="Rectángulo 4"/>
          <p:cNvSpPr/>
          <p:nvPr/>
        </p:nvSpPr>
        <p:spPr>
          <a:xfrm>
            <a:off x="2275267" y="2606521"/>
            <a:ext cx="840131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dirty="0">
                <a:solidFill>
                  <a:srgbClr val="333333"/>
                </a:solidFill>
                <a:latin typeface="Helvetica Neue"/>
              </a:rPr>
              <a:t>AngularJS es un conjunto de herramientas para la construcción del marco más adecuado para el desarrollo de aplicaciones. Es totalmente extensible y funciona bien con otras bibliotecas</a:t>
            </a:r>
            <a:r>
              <a:rPr lang="es-PE" sz="2400" dirty="0" smtClean="0">
                <a:solidFill>
                  <a:srgbClr val="333333"/>
                </a:solidFill>
                <a:latin typeface="Helvetica Neue"/>
              </a:rPr>
              <a:t>. Cada </a:t>
            </a:r>
            <a:r>
              <a:rPr lang="es-PE" sz="2400" dirty="0">
                <a:solidFill>
                  <a:srgbClr val="333333"/>
                </a:solidFill>
                <a:latin typeface="Helvetica Neue"/>
              </a:rPr>
              <a:t>función puede ser modificado o reemplazado para satisfacer sus necesidades de flujo de trabajo de desarrollo y de características únicas. Siga leyendo para averiguar cómo hacerlo.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3053526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795128" y="861743"/>
            <a:ext cx="37497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4800" b="1" dirty="0">
                <a:solidFill>
                  <a:srgbClr val="FF0000"/>
                </a:solidFill>
                <a:latin typeface="Helvetica Neue"/>
              </a:rPr>
              <a:t>Los </a:t>
            </a:r>
            <a:r>
              <a:rPr lang="es-PE" sz="4800" b="1" dirty="0" err="1">
                <a:solidFill>
                  <a:srgbClr val="FF0000"/>
                </a:solidFill>
                <a:latin typeface="Helvetica Neue"/>
              </a:rPr>
              <a:t>basicos</a:t>
            </a:r>
            <a:endParaRPr lang="es-PE" sz="4800" b="1" i="0" dirty="0">
              <a:solidFill>
                <a:srgbClr val="FF0000"/>
              </a:solidFill>
              <a:effectLst/>
              <a:latin typeface="Helvetica Neue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152" y="2008768"/>
            <a:ext cx="7648709" cy="432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28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8626" y="334850"/>
            <a:ext cx="7536287" cy="749121"/>
          </a:xfrm>
        </p:spPr>
        <p:txBody>
          <a:bodyPr/>
          <a:lstStyle/>
          <a:p>
            <a:r>
              <a:rPr lang="es-PE" b="1" dirty="0"/>
              <a:t>Añadir un poco de </a:t>
            </a:r>
            <a:r>
              <a:rPr lang="es-PE" b="1" dirty="0" smtClean="0"/>
              <a:t>control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283" y="1083971"/>
            <a:ext cx="5567183" cy="56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08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49" y="654944"/>
            <a:ext cx="5010150" cy="56769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313" y="1712890"/>
            <a:ext cx="5529560" cy="217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93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reframeBuilding_16x9_TP103031026" id="{1B5490F3-6C07-4947-9B96-4E076E662837}" vid="{85B9ABED-C958-40F7-AB1A-D7737028ED31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1EF0E57-12D2-4B54-A790-AA6D167593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con el forjado de un edificio (pantalla ancha)</Template>
  <TotalTime>0</TotalTime>
  <Words>276</Words>
  <Application>Microsoft Office PowerPoint</Application>
  <PresentationFormat>Panorámica</PresentationFormat>
  <Paragraphs>26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Helvetica Neue</vt:lpstr>
      <vt:lpstr>Roboto Condensed</vt:lpstr>
      <vt:lpstr>Times New Roman</vt:lpstr>
      <vt:lpstr>Wireframe Building 16x9</vt:lpstr>
      <vt:lpstr>ANGULAR JS</vt:lpstr>
      <vt:lpstr>Presentación de PowerPoint</vt:lpstr>
      <vt:lpstr>CONCEPTO BÁSICO</vt:lpstr>
      <vt:lpstr>¿Por USAR Angular JS? </vt:lpstr>
      <vt:lpstr>Alternativas</vt:lpstr>
      <vt:lpstr>Extensibilidad</vt:lpstr>
      <vt:lpstr>Presentación de PowerPoint</vt:lpstr>
      <vt:lpstr>Añadir un poco de control</vt:lpstr>
      <vt:lpstr>Presentación de PowerPoint</vt:lpstr>
      <vt:lpstr>Diseño de título y objetos con gráfico</vt:lpstr>
      <vt:lpstr>Presentación de PowerPoint</vt:lpstr>
      <vt:lpstr>Ejemplo de pantallasos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2016-10-05T16:26:14Z</dcterms:created>
  <dcterms:modified xsi:type="dcterms:W3CDTF">2016-10-05T22:45:01Z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TC030310279991</vt:lpwstr>
  </property>
</Properties>
</file>